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5" r:id="rId5"/>
    <p:sldId id="283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3" r:id="rId17"/>
    <p:sldId id="274" r:id="rId18"/>
    <p:sldId id="282" r:id="rId19"/>
    <p:sldId id="279" r:id="rId20"/>
    <p:sldId id="275" r:id="rId21"/>
    <p:sldId id="280" r:id="rId22"/>
    <p:sldId id="281" r:id="rId23"/>
    <p:sldId id="277" r:id="rId24"/>
    <p:sldId id="260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00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5469144140389196E-2"/>
          <c:y val="4.5300527793017922E-2"/>
          <c:w val="0.94853837188227907"/>
          <c:h val="0.64179591096725974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Häufigkeit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Erschlagen des Bodenpersonals </c:v>
                </c:pt>
                <c:pt idx="1">
                  <c:v>Ausbrechen des Ankerpunktes</c:v>
                </c:pt>
                <c:pt idx="2">
                  <c:v>Materialversagen</c:v>
                </c:pt>
                <c:pt idx="3">
                  <c:v>Baumversagen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0.60000000000000064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6E37-46BC-4C20-8A36-11493A0C5BB1}" type="datetimeFigureOut">
              <a:rPr lang="de-DE" smtClean="0"/>
              <a:pPr/>
              <a:t>27.08.2007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5163-5940-44B9-BCAC-72BD788126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kumente%20und%20Einstellungen\Administrator\Eigene%20Dateien\Eigene%20Videos\cutting_a_tied_tree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kumente%20und%20Einstellungen\Administrator\Eigene%20Dateien\humor-li-file-299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kumente%20und%20Einstellungen\Administrator\Eigene%20Dateien\Eigene%20Videos\Flaschenzug%20aufziehen.av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kumente%20und%20Einstellungen\Administrator\Eigene%20Dateien\humor-li-file-321.m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de-DE" dirty="0" smtClean="0"/>
              <a:t>Baumklettern/ </a:t>
            </a:r>
            <a:r>
              <a:rPr lang="de-DE" dirty="0" err="1" smtClean="0"/>
              <a:t>Rigging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4786322"/>
            <a:ext cx="6400800" cy="17526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Ausbildungsunterlage FVL Intern</a:t>
            </a:r>
          </a:p>
          <a:p>
            <a:r>
              <a:rPr lang="de-DE" dirty="0" smtClean="0"/>
              <a:t>3. Auflage</a:t>
            </a:r>
            <a:endParaRPr lang="de-DE" dirty="0"/>
          </a:p>
        </p:txBody>
      </p:sp>
      <p:pic>
        <p:nvPicPr>
          <p:cNvPr id="4" name="Grafik 3" descr="Bild 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428736"/>
            <a:ext cx="4270629" cy="3571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Notfallblatt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Notrufnummer 		144</a:t>
            </a:r>
          </a:p>
          <a:p>
            <a:r>
              <a:rPr lang="de-DE" dirty="0" err="1" smtClean="0"/>
              <a:t>Rega</a:t>
            </a:r>
            <a:r>
              <a:rPr lang="de-DE" dirty="0" smtClean="0"/>
              <a:t>				1414	</a:t>
            </a:r>
          </a:p>
          <a:p>
            <a:r>
              <a:rPr lang="de-DE" dirty="0" smtClean="0"/>
              <a:t>Feuerwehr			118</a:t>
            </a:r>
          </a:p>
          <a:p>
            <a:r>
              <a:rPr lang="de-DE" dirty="0" smtClean="0"/>
              <a:t>Polizei				117</a:t>
            </a:r>
          </a:p>
          <a:p>
            <a:r>
              <a:rPr lang="de-DE" dirty="0" smtClean="0"/>
              <a:t>Büro Chef</a:t>
            </a:r>
          </a:p>
          <a:p>
            <a:r>
              <a:rPr lang="de-DE" dirty="0" smtClean="0"/>
              <a:t>Adresse der Baustelle: </a:t>
            </a:r>
            <a:r>
              <a:rPr lang="de-DE" dirty="0" err="1" smtClean="0"/>
              <a:t>Strasse</a:t>
            </a:r>
            <a:r>
              <a:rPr lang="de-DE" dirty="0" smtClean="0"/>
              <a:t> und Ort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Notfallblatt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Wer ?</a:t>
            </a:r>
          </a:p>
          <a:p>
            <a:r>
              <a:rPr lang="de-DE" dirty="0" smtClean="0"/>
              <a:t>Wo?</a:t>
            </a:r>
          </a:p>
          <a:p>
            <a:r>
              <a:rPr lang="de-DE" dirty="0" smtClean="0"/>
              <a:t>Wann?</a:t>
            </a:r>
          </a:p>
          <a:p>
            <a:r>
              <a:rPr lang="de-DE" dirty="0" smtClean="0"/>
              <a:t>Was?</a:t>
            </a:r>
          </a:p>
          <a:p>
            <a:r>
              <a:rPr lang="de-DE" dirty="0" smtClean="0"/>
              <a:t>Wie?</a:t>
            </a:r>
          </a:p>
          <a:p>
            <a:r>
              <a:rPr lang="de-DE" dirty="0" err="1" smtClean="0"/>
              <a:t>Wieviele</a:t>
            </a:r>
            <a:r>
              <a:rPr lang="de-DE" dirty="0" smtClean="0"/>
              <a:t>?</a:t>
            </a:r>
          </a:p>
          <a:p>
            <a:r>
              <a:rPr lang="de-DE" dirty="0" smtClean="0"/>
              <a:t>Weiteres?, Warten ob die Notrufzentrale weitere Fragen hat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Effizienz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DE" dirty="0" err="1" smtClean="0"/>
              <a:t>Fliessender</a:t>
            </a:r>
            <a:r>
              <a:rPr lang="de-DE" dirty="0" smtClean="0"/>
              <a:t> Arbeitsablauf</a:t>
            </a:r>
          </a:p>
          <a:p>
            <a:r>
              <a:rPr lang="de-DE" dirty="0" smtClean="0"/>
              <a:t>Hoher Wissensstand</a:t>
            </a:r>
          </a:p>
          <a:p>
            <a:r>
              <a:rPr lang="de-DE" dirty="0" smtClean="0"/>
              <a:t>Der </a:t>
            </a:r>
            <a:r>
              <a:rPr lang="de-DE" b="1" dirty="0" smtClean="0"/>
              <a:t>Arbeitsablauf</a:t>
            </a:r>
            <a:r>
              <a:rPr lang="de-DE" dirty="0" smtClean="0"/>
              <a:t> ist allen Beteiligten Klar</a:t>
            </a:r>
          </a:p>
          <a:p>
            <a:r>
              <a:rPr lang="de-DE" dirty="0" smtClean="0"/>
              <a:t>Professionalität</a:t>
            </a:r>
          </a:p>
          <a:p>
            <a:r>
              <a:rPr lang="de-DE" dirty="0" smtClean="0"/>
              <a:t>Z.B. Immer Fortlaufend Aufräumen</a:t>
            </a:r>
          </a:p>
          <a:p>
            <a:r>
              <a:rPr lang="de-DE" b="1" dirty="0" smtClean="0"/>
              <a:t>Reibungsloser Arbeitsablauf= Perfekte Arbeit</a:t>
            </a:r>
          </a:p>
          <a:p>
            <a:endParaRPr lang="de-DE" dirty="0"/>
          </a:p>
        </p:txBody>
      </p:sp>
      <p:pic>
        <p:nvPicPr>
          <p:cNvPr id="9" name="Inhaltsplatzhalter 8" descr="Bild 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3631002" cy="489573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Einstufung Fällung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Normale Fällung mit Keil oder Seilzug </a:t>
            </a:r>
          </a:p>
          <a:p>
            <a:r>
              <a:rPr lang="de-DE" dirty="0" smtClean="0"/>
              <a:t>Stückweise Fällung mit Abwerfen von Ast- und Stammteilen</a:t>
            </a:r>
          </a:p>
          <a:p>
            <a:r>
              <a:rPr lang="de-DE" dirty="0" smtClean="0"/>
              <a:t>Teilweises Abwerfen </a:t>
            </a:r>
          </a:p>
          <a:p>
            <a:r>
              <a:rPr lang="de-DE" dirty="0" smtClean="0"/>
              <a:t>Stückweise Fällung mit Abseilsystem</a:t>
            </a:r>
          </a:p>
          <a:p>
            <a:r>
              <a:rPr lang="de-DE" dirty="0" smtClean="0"/>
              <a:t>Fällung mit Kran</a:t>
            </a:r>
            <a:endParaRPr lang="de-DE" dirty="0"/>
          </a:p>
        </p:txBody>
      </p:sp>
      <p:pic>
        <p:nvPicPr>
          <p:cNvPr id="11" name="Inhaltsplatzhalter 10" descr="Bild 4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</p:nvPr>
        </p:nvGraphicFramePr>
        <p:xfrm>
          <a:off x="142844" y="1428736"/>
          <a:ext cx="635798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 smtClean="0"/>
              <a:t>Gefahrenquellen Finden und Beheben= Kontrolle</a:t>
            </a:r>
          </a:p>
          <a:p>
            <a:endParaRPr lang="de-DE" dirty="0" smtClean="0"/>
          </a:p>
          <a:p>
            <a:r>
              <a:rPr lang="de-DE" sz="3600" dirty="0" smtClean="0"/>
              <a:t>Was Bleibt ist das Risiko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</a:t>
            </a:r>
            <a:endParaRPr lang="de-DE" dirty="0"/>
          </a:p>
        </p:txBody>
      </p:sp>
      <p:pic>
        <p:nvPicPr>
          <p:cNvPr id="5" name="Inhaltsplatzhalter 4" descr="Bild 8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Kraftspitzen unbedingt vermeiden</a:t>
            </a:r>
          </a:p>
          <a:p>
            <a:r>
              <a:rPr lang="de-DE" dirty="0" smtClean="0"/>
              <a:t>Immer 2. Kletterausrüstung auf Platz</a:t>
            </a:r>
          </a:p>
          <a:p>
            <a:r>
              <a:rPr lang="de-DE" dirty="0" smtClean="0"/>
              <a:t>Ab 3 m nie Ungesichert</a:t>
            </a:r>
          </a:p>
          <a:p>
            <a:r>
              <a:rPr lang="de-DE" dirty="0" smtClean="0"/>
              <a:t>Eingebautes </a:t>
            </a:r>
            <a:r>
              <a:rPr lang="de-DE" dirty="0" err="1" smtClean="0"/>
              <a:t>Zustiegsseil</a:t>
            </a:r>
            <a:r>
              <a:rPr lang="de-DE" dirty="0" smtClean="0"/>
              <a:t> ist von Vorteil ( Schnellste Rettung)</a:t>
            </a:r>
          </a:p>
          <a:p>
            <a:r>
              <a:rPr lang="de-DE" dirty="0" err="1" smtClean="0"/>
              <a:t>Regelmässige</a:t>
            </a:r>
            <a:r>
              <a:rPr lang="de-DE" dirty="0" smtClean="0"/>
              <a:t> Materialkontrolle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Unfall</a:t>
            </a:r>
            <a:endParaRPr lang="de-DE" dirty="0"/>
          </a:p>
        </p:txBody>
      </p:sp>
      <p:pic>
        <p:nvPicPr>
          <p:cNvPr id="5" name="Inhaltsplatzhalter 4" descr="Bild 84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16957"/>
            <a:ext cx="4038600" cy="4092448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Überforderte</a:t>
            </a:r>
          </a:p>
          <a:p>
            <a:r>
              <a:rPr lang="de-DE" dirty="0" smtClean="0"/>
              <a:t>Geringer Wissensstand</a:t>
            </a:r>
          </a:p>
          <a:p>
            <a:r>
              <a:rPr lang="de-DE" dirty="0" smtClean="0"/>
              <a:t>Ungenügende Ausrüstung</a:t>
            </a:r>
          </a:p>
          <a:p>
            <a:r>
              <a:rPr lang="de-DE" dirty="0" smtClean="0"/>
              <a:t>Keine Kommunikation</a:t>
            </a:r>
          </a:p>
          <a:p>
            <a:r>
              <a:rPr lang="de-DE" dirty="0" smtClean="0"/>
              <a:t>Missverständnisse</a:t>
            </a:r>
          </a:p>
          <a:p>
            <a:r>
              <a:rPr lang="de-DE" dirty="0" smtClean="0"/>
              <a:t>Immer Sicherheitsreserven  ausnützen</a:t>
            </a:r>
          </a:p>
          <a:p>
            <a:r>
              <a:rPr lang="de-DE" dirty="0" smtClean="0"/>
              <a:t>Fahrlässiges Handeln</a:t>
            </a:r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Unfall</a:t>
            </a:r>
            <a:endParaRPr lang="de-DE" dirty="0"/>
          </a:p>
        </p:txBody>
      </p:sp>
      <p:pic>
        <p:nvPicPr>
          <p:cNvPr id="10" name="cutting_a_tied_tre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3108" y="2071678"/>
            <a:ext cx="4959371" cy="3719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Unfall</a:t>
            </a:r>
            <a:endParaRPr lang="de-DE" dirty="0"/>
          </a:p>
        </p:txBody>
      </p:sp>
      <p:pic>
        <p:nvPicPr>
          <p:cNvPr id="4" name="humor-li-file-299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Sichere und Ergonomische Arbeitsausführung</a:t>
            </a:r>
          </a:p>
          <a:p>
            <a:r>
              <a:rPr lang="de-DE" dirty="0" smtClean="0"/>
              <a:t>Möglichst Hohes Niveau, dem Wissensstand Angepasst</a:t>
            </a:r>
          </a:p>
          <a:p>
            <a:r>
              <a:rPr lang="de-DE" dirty="0" smtClean="0"/>
              <a:t>Funktionierende Kommunikation auf der Baustelle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Feetbackschlaufe</a:t>
            </a:r>
            <a:r>
              <a:rPr lang="de-DE" dirty="0" smtClean="0"/>
              <a:t> auch vom Bodenpersonal</a:t>
            </a:r>
          </a:p>
          <a:p>
            <a:r>
              <a:rPr lang="de-DE" dirty="0" smtClean="0"/>
              <a:t>Offen für weitere Entwicklungen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Erfolg</a:t>
            </a:r>
            <a:endParaRPr lang="de-DE" dirty="0"/>
          </a:p>
        </p:txBody>
      </p:sp>
      <p:pic>
        <p:nvPicPr>
          <p:cNvPr id="5" name="Inhaltsplatzhalter 4" descr="Bild 1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2"/>
            <a:ext cx="4127132" cy="3088134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Hoher Wissensstand</a:t>
            </a:r>
          </a:p>
          <a:p>
            <a:r>
              <a:rPr lang="de-DE" dirty="0" smtClean="0"/>
              <a:t>Richtige Ausrüstung</a:t>
            </a:r>
          </a:p>
          <a:p>
            <a:r>
              <a:rPr lang="de-DE" dirty="0" smtClean="0"/>
              <a:t>Ergonomischer Arbeitsablauf</a:t>
            </a:r>
          </a:p>
          <a:p>
            <a:r>
              <a:rPr lang="de-DE" dirty="0" smtClean="0"/>
              <a:t>Genügend Sicherheitsreserve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Erfolg</a:t>
            </a:r>
            <a:endParaRPr lang="de-DE" dirty="0"/>
          </a:p>
        </p:txBody>
      </p:sp>
      <p:pic>
        <p:nvPicPr>
          <p:cNvPr id="6" name="Flaschenzug aufziehe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/>
          </a:bodyPr>
          <a:lstStyle/>
          <a:p>
            <a:r>
              <a:rPr lang="de-DE" sz="5400" dirty="0" smtClean="0">
                <a:solidFill>
                  <a:srgbClr val="FF0000"/>
                </a:solidFill>
              </a:rPr>
              <a:t>Was ist Baumpflege?</a:t>
            </a:r>
            <a:endParaRPr lang="de-DE" sz="54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457200" y="1554482"/>
            <a:ext cx="86868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de-DE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Baumpflege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de-DE" dirty="0" smtClean="0"/>
          </a:p>
          <a:p>
            <a:r>
              <a:rPr lang="de-DE" sz="3600" dirty="0" smtClean="0"/>
              <a:t>Kronenschnitt; </a:t>
            </a:r>
            <a:r>
              <a:rPr lang="de-DE" sz="3600" dirty="0" err="1" smtClean="0"/>
              <a:t>zb</a:t>
            </a:r>
            <a:r>
              <a:rPr lang="de-DE" sz="3600" dirty="0" smtClean="0"/>
              <a:t>. Lichtraumprofil</a:t>
            </a:r>
          </a:p>
          <a:p>
            <a:r>
              <a:rPr lang="de-DE" sz="3600" dirty="0" smtClean="0"/>
              <a:t>Baumschutz; </a:t>
            </a:r>
            <a:r>
              <a:rPr lang="de-DE" sz="3600" dirty="0" err="1" smtClean="0"/>
              <a:t>zb</a:t>
            </a:r>
            <a:r>
              <a:rPr lang="de-DE" sz="3600" dirty="0" smtClean="0"/>
              <a:t>. Wurzelvorhang</a:t>
            </a:r>
          </a:p>
          <a:p>
            <a:r>
              <a:rPr lang="de-DE" sz="3600" dirty="0" smtClean="0"/>
              <a:t>Gutachten; </a:t>
            </a:r>
            <a:r>
              <a:rPr lang="de-DE" sz="3600" dirty="0" err="1" smtClean="0"/>
              <a:t>zb.nach</a:t>
            </a:r>
            <a:r>
              <a:rPr lang="de-DE" sz="3600" dirty="0" smtClean="0"/>
              <a:t> Blitzschlag</a:t>
            </a:r>
            <a:endParaRPr lang="de-DE" sz="3600" dirty="0" smtClean="0"/>
          </a:p>
          <a:p>
            <a:r>
              <a:rPr lang="de-DE" sz="3600" dirty="0" smtClean="0"/>
              <a:t>Kronensicherung; </a:t>
            </a:r>
            <a:r>
              <a:rPr lang="de-DE" sz="3600" dirty="0" err="1" smtClean="0"/>
              <a:t>zb</a:t>
            </a:r>
            <a:r>
              <a:rPr lang="de-DE" sz="3600" dirty="0" smtClean="0"/>
              <a:t>. Auffangsicherung</a:t>
            </a:r>
          </a:p>
          <a:p>
            <a:r>
              <a:rPr lang="de-DE" sz="3600" dirty="0" smtClean="0"/>
              <a:t>Fällung; </a:t>
            </a:r>
            <a:r>
              <a:rPr lang="de-DE" sz="3600" dirty="0" err="1" smtClean="0"/>
              <a:t>zb</a:t>
            </a:r>
            <a:r>
              <a:rPr lang="de-DE" sz="3600" dirty="0" smtClean="0"/>
              <a:t>. </a:t>
            </a:r>
            <a:r>
              <a:rPr lang="de-DE" sz="3600" dirty="0" err="1" smtClean="0"/>
              <a:t>Rigging</a:t>
            </a:r>
            <a:endParaRPr lang="de-DE" sz="3600" dirty="0" smtClean="0"/>
          </a:p>
          <a:p>
            <a:r>
              <a:rPr lang="de-DE" sz="3600" dirty="0" smtClean="0"/>
              <a:t>Klettertechnik </a:t>
            </a:r>
            <a:r>
              <a:rPr lang="de-DE" sz="3600" dirty="0" err="1" smtClean="0"/>
              <a:t>zb</a:t>
            </a:r>
            <a:r>
              <a:rPr lang="de-DE" sz="3600" dirty="0" smtClean="0"/>
              <a:t>. </a:t>
            </a:r>
            <a:r>
              <a:rPr lang="de-DE" sz="3600" dirty="0" err="1" smtClean="0"/>
              <a:t>Materialkenntisse</a:t>
            </a:r>
            <a:endParaRPr lang="de-DE" sz="3600" dirty="0" smtClean="0"/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pic>
        <p:nvPicPr>
          <p:cNvPr id="6" name="humor-li-file-32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8860" y="2000240"/>
            <a:ext cx="4314575" cy="3376624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T. O. P.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Technik : Situation beurteilen, kein Schlechtes Gefühl, Bruchlasten immer ausreichend, Immer Klarheit.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Organisation : Vorbesichtigung, Witterung Beachten, Arbeitsplatz ist aufgeteilt und besprochen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Personal : Hoher Wissensstand, Untereinander Absprechen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Arbeitsplatzorganisation</a:t>
            </a:r>
            <a:endParaRPr lang="de-DE" dirty="0"/>
          </a:p>
        </p:txBody>
      </p:sp>
      <p:pic>
        <p:nvPicPr>
          <p:cNvPr id="6" name="Arbeitszone" descr="Bild 88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1" y="1357298"/>
            <a:ext cx="3429264" cy="5385394"/>
          </a:xfrm>
        </p:spPr>
      </p:pic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Abwurfzone : </a:t>
            </a:r>
            <a:r>
              <a:rPr lang="de-DE" dirty="0" smtClean="0">
                <a:solidFill>
                  <a:srgbClr val="FF0000"/>
                </a:solidFill>
              </a:rPr>
              <a:t>Rot</a:t>
            </a:r>
            <a:r>
              <a:rPr lang="de-DE" dirty="0" smtClean="0"/>
              <a:t>, keine Personen, Maschinen etc.</a:t>
            </a:r>
          </a:p>
          <a:p>
            <a:r>
              <a:rPr lang="de-DE" dirty="0" smtClean="0"/>
              <a:t>Arbeitszone:  </a:t>
            </a:r>
            <a:r>
              <a:rPr lang="de-DE" dirty="0" smtClean="0">
                <a:solidFill>
                  <a:srgbClr val="92D050"/>
                </a:solidFill>
              </a:rPr>
              <a:t>Grün </a:t>
            </a:r>
            <a:r>
              <a:rPr lang="de-DE" dirty="0" smtClean="0"/>
              <a:t>Arbeitsbereich für das Bodenpersonal</a:t>
            </a:r>
          </a:p>
          <a:p>
            <a:r>
              <a:rPr lang="de-DE" dirty="0" smtClean="0"/>
              <a:t>Wird vor Arbeitsbeginn Besprochen </a:t>
            </a:r>
          </a:p>
          <a:p>
            <a:r>
              <a:rPr lang="de-DE" dirty="0" smtClean="0"/>
              <a:t>Personen nur durch Absprache in der Abwurfzone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5" name="Parallelogramm 4"/>
          <p:cNvSpPr/>
          <p:nvPr/>
        </p:nvSpPr>
        <p:spPr>
          <a:xfrm>
            <a:off x="1428728" y="5786454"/>
            <a:ext cx="2500330" cy="428628"/>
          </a:xfrm>
          <a:prstGeom prst="parallelogram">
            <a:avLst>
              <a:gd name="adj" fmla="val 0"/>
            </a:avLst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Parallelogramm 7"/>
          <p:cNvSpPr/>
          <p:nvPr/>
        </p:nvSpPr>
        <p:spPr>
          <a:xfrm>
            <a:off x="1643042" y="6215082"/>
            <a:ext cx="2500330" cy="500066"/>
          </a:xfrm>
          <a:prstGeom prst="parallelogram">
            <a:avLst>
              <a:gd name="adj" fmla="val 105544"/>
            </a:avLst>
          </a:prstGeom>
          <a:solidFill>
            <a:srgbClr val="00B050">
              <a:alpha val="4902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Baumbeurteilung/ Risikoanalyse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Visuelle Baumkontrolle schon bei Auftragsbesichtigung (VTA)</a:t>
            </a:r>
          </a:p>
          <a:p>
            <a:r>
              <a:rPr lang="de-DE" dirty="0" smtClean="0"/>
              <a:t>Der Zustand des Baumes Ist das wichtigste für den Eingriff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Baumbeurteilung/ Risikoanalyse</a:t>
            </a:r>
            <a:endParaRPr lang="de-DE" dirty="0"/>
          </a:p>
        </p:txBody>
      </p:sp>
      <p:pic>
        <p:nvPicPr>
          <p:cNvPr id="8" name="Inhaltsplatzhalter 7" descr="IMGP0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450184"/>
            <a:ext cx="3506984" cy="467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Baumhöhe</a:t>
            </a:r>
            <a:r>
              <a:rPr lang="de-DE" dirty="0" smtClean="0"/>
              <a:t>: Seillänge</a:t>
            </a:r>
          </a:p>
          <a:p>
            <a:r>
              <a:rPr lang="de-DE" dirty="0" smtClean="0"/>
              <a:t>Reicht meine Kletterfähigkeit aus?</a:t>
            </a:r>
          </a:p>
          <a:p>
            <a:r>
              <a:rPr lang="de-DE" dirty="0" smtClean="0"/>
              <a:t>Fällung oder Pflege?</a:t>
            </a:r>
          </a:p>
          <a:p>
            <a:r>
              <a:rPr lang="de-DE" dirty="0" smtClean="0"/>
              <a:t>Leitungen im Baum (Strom)?</a:t>
            </a:r>
          </a:p>
          <a:p>
            <a:r>
              <a:rPr lang="de-DE" dirty="0" smtClean="0"/>
              <a:t>Umgebung; Dächer </a:t>
            </a:r>
            <a:r>
              <a:rPr lang="de-DE" dirty="0" err="1" smtClean="0"/>
              <a:t>ect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Baumbeurteilung/ Risikoanalyse</a:t>
            </a:r>
            <a:endParaRPr lang="de-DE" dirty="0"/>
          </a:p>
        </p:txBody>
      </p:sp>
      <p:pic>
        <p:nvPicPr>
          <p:cNvPr id="5" name="Inhaltsplatzhalter 4" descr="IMGP03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Straße: Genügend, Richtiges </a:t>
            </a:r>
            <a:r>
              <a:rPr lang="de-DE" dirty="0" err="1" smtClean="0"/>
              <a:t>Signalisationsmaterial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Stammfuss</a:t>
            </a:r>
            <a:r>
              <a:rPr lang="de-DE" dirty="0" smtClean="0"/>
              <a:t>: Pilzfruchtkörper, </a:t>
            </a:r>
            <a:r>
              <a:rPr lang="de-DE" dirty="0" err="1" smtClean="0"/>
              <a:t>Mech</a:t>
            </a:r>
            <a:r>
              <a:rPr lang="de-DE" dirty="0" smtClean="0"/>
              <a:t>. Verletzungen?</a:t>
            </a:r>
          </a:p>
          <a:p>
            <a:r>
              <a:rPr lang="de-DE" dirty="0" smtClean="0"/>
              <a:t>Efeu am </a:t>
            </a:r>
            <a:r>
              <a:rPr lang="de-DE" dirty="0" err="1" smtClean="0"/>
              <a:t>Stammfuss</a:t>
            </a:r>
            <a:r>
              <a:rPr lang="de-DE" dirty="0" smtClean="0"/>
              <a:t> und Kronenansatz?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Baumbeurteilung/ Risikoanalyse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Dürrholz</a:t>
            </a:r>
            <a:r>
              <a:rPr lang="de-DE" dirty="0" smtClean="0"/>
              <a:t> /Gebrochene Äste in der Krone?</a:t>
            </a:r>
          </a:p>
          <a:p>
            <a:r>
              <a:rPr lang="de-DE" dirty="0" smtClean="0"/>
              <a:t>Kronenansatz: Intakte Vergabelung?</a:t>
            </a:r>
          </a:p>
          <a:p>
            <a:r>
              <a:rPr lang="de-DE" dirty="0" smtClean="0"/>
              <a:t>Rettungsmaterial; Erste Hilfekoffer/ Gurtapotheke Dabei?</a:t>
            </a:r>
          </a:p>
          <a:p>
            <a:r>
              <a:rPr lang="de-DE" dirty="0" smtClean="0"/>
              <a:t>Witterung: hat es Ausweicharbeiten?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Inhaltsplatzhalter 6" descr="IMGP0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Baumbeurteilung/ Risikoanalyse</a:t>
            </a:r>
            <a:endParaRPr lang="de-DE" dirty="0"/>
          </a:p>
        </p:txBody>
      </p:sp>
      <p:pic>
        <p:nvPicPr>
          <p:cNvPr id="5" name="Inhaltsplatzhalter 4" descr="Bild 7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  Körperliche Verfassung ?</a:t>
            </a:r>
          </a:p>
          <a:p>
            <a:r>
              <a:rPr lang="de-DE" dirty="0" smtClean="0"/>
              <a:t>Bei Fällung: PSA/ </a:t>
            </a:r>
            <a:r>
              <a:rPr lang="de-DE" dirty="0" err="1" smtClean="0"/>
              <a:t>Komunikationsmittel</a:t>
            </a:r>
            <a:r>
              <a:rPr lang="de-DE" dirty="0" smtClean="0"/>
              <a:t> ( Funk) Vorhanden?</a:t>
            </a:r>
          </a:p>
          <a:p>
            <a:r>
              <a:rPr lang="de-DE" dirty="0" smtClean="0"/>
              <a:t>Ankerpunkt für </a:t>
            </a:r>
            <a:r>
              <a:rPr lang="de-DE" dirty="0" err="1" smtClean="0"/>
              <a:t>Zustiegsseil</a:t>
            </a:r>
            <a:r>
              <a:rPr lang="de-DE" dirty="0" smtClean="0"/>
              <a:t>?</a:t>
            </a:r>
          </a:p>
          <a:p>
            <a:r>
              <a:rPr lang="de-DE" dirty="0" smtClean="0"/>
              <a:t>Ist der 2. Kletterer fähig eine Personenrettung aus der Baumkrone auszuführen?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Bildschirmpräsentation (4:3)</PresentationFormat>
  <Paragraphs>109</Paragraphs>
  <Slides>24</Slides>
  <Notes>0</Notes>
  <HiddenSlides>0</HiddenSlides>
  <MMClips>4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Larissa-Design</vt:lpstr>
      <vt:lpstr>Baumklettern/ Rigging</vt:lpstr>
      <vt:lpstr> Ziele</vt:lpstr>
      <vt:lpstr> T. O. P.</vt:lpstr>
      <vt:lpstr>Arbeitsplatzorganisation</vt:lpstr>
      <vt:lpstr>Baumbeurteilung/ Risikoanalyse</vt:lpstr>
      <vt:lpstr>Baumbeurteilung/ Risikoanalyse</vt:lpstr>
      <vt:lpstr>Baumbeurteilung/ Risikoanalyse</vt:lpstr>
      <vt:lpstr>Baumbeurteilung/ Risikoanalyse</vt:lpstr>
      <vt:lpstr>Baumbeurteilung/ Risikoanalyse</vt:lpstr>
      <vt:lpstr>Notfallblatt</vt:lpstr>
      <vt:lpstr>Notfallblatt</vt:lpstr>
      <vt:lpstr>Effizienz</vt:lpstr>
      <vt:lpstr>Einstufung Fällung</vt:lpstr>
      <vt:lpstr>Gefährdung</vt:lpstr>
      <vt:lpstr>Gefährdung</vt:lpstr>
      <vt:lpstr>Sicherheit</vt:lpstr>
      <vt:lpstr>Unfall</vt:lpstr>
      <vt:lpstr>Unfall</vt:lpstr>
      <vt:lpstr>Unfall</vt:lpstr>
      <vt:lpstr>Erfolg</vt:lpstr>
      <vt:lpstr>Erfolg</vt:lpstr>
      <vt:lpstr>Was ist Baumpflege?</vt:lpstr>
      <vt:lpstr>Baumpflege</vt:lpstr>
      <vt:lpstr>Folie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Baumklettern/ Rigging</dc:title>
  <dc:creator>MediaMarkt</dc:creator>
  <cp:lastModifiedBy>MediaMarkt</cp:lastModifiedBy>
  <cp:revision>62</cp:revision>
  <dcterms:created xsi:type="dcterms:W3CDTF">2005-12-15T21:53:52Z</dcterms:created>
  <dcterms:modified xsi:type="dcterms:W3CDTF">2007-08-27T17:58:08Z</dcterms:modified>
</cp:coreProperties>
</file>